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7" r:id="rId4"/>
    <p:sldId id="258" r:id="rId5"/>
    <p:sldId id="259" r:id="rId6"/>
    <p:sldId id="262" r:id="rId7"/>
    <p:sldId id="264" r:id="rId8"/>
    <p:sldId id="263" r:id="rId9"/>
    <p:sldId id="260" r:id="rId10"/>
    <p:sldId id="26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3" autoAdjust="0"/>
    <p:restoredTop sz="94660"/>
  </p:normalViewPr>
  <p:slideViewPr>
    <p:cSldViewPr snapToGrid="0">
      <p:cViewPr varScale="1">
        <p:scale>
          <a:sx n="76" d="100"/>
          <a:sy n="76" d="100"/>
        </p:scale>
        <p:origin x="73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17114690-D4CA-4B2C-89B8-AF3ECEDB4555}" type="datetimeFigureOut">
              <a:rPr lang="en-US" smtClean="0"/>
              <a:t>8/10/2022</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3D911AF-EF26-416C-A4CC-84EF142421D9}"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29863471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114690-D4CA-4B2C-89B8-AF3ECEDB4555}"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D911AF-EF26-416C-A4CC-84EF142421D9}" type="slidenum">
              <a:rPr lang="en-US" smtClean="0"/>
              <a:t>‹#›</a:t>
            </a:fld>
            <a:endParaRPr lang="en-US"/>
          </a:p>
        </p:txBody>
      </p:sp>
    </p:spTree>
    <p:extLst>
      <p:ext uri="{BB962C8B-B14F-4D97-AF65-F5344CB8AC3E}">
        <p14:creationId xmlns:p14="http://schemas.microsoft.com/office/powerpoint/2010/main" val="325114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114690-D4CA-4B2C-89B8-AF3ECEDB4555}"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D911AF-EF26-416C-A4CC-84EF142421D9}" type="slidenum">
              <a:rPr lang="en-US" smtClean="0"/>
              <a:t>‹#›</a:t>
            </a:fld>
            <a:endParaRPr lang="en-US"/>
          </a:p>
        </p:txBody>
      </p:sp>
    </p:spTree>
    <p:extLst>
      <p:ext uri="{BB962C8B-B14F-4D97-AF65-F5344CB8AC3E}">
        <p14:creationId xmlns:p14="http://schemas.microsoft.com/office/powerpoint/2010/main" val="1161801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114690-D4CA-4B2C-89B8-AF3ECEDB4555}"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D911AF-EF26-416C-A4CC-84EF142421D9}" type="slidenum">
              <a:rPr lang="en-US" smtClean="0"/>
              <a:t>‹#›</a:t>
            </a:fld>
            <a:endParaRPr lang="en-US"/>
          </a:p>
        </p:txBody>
      </p:sp>
    </p:spTree>
    <p:extLst>
      <p:ext uri="{BB962C8B-B14F-4D97-AF65-F5344CB8AC3E}">
        <p14:creationId xmlns:p14="http://schemas.microsoft.com/office/powerpoint/2010/main" val="3947452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17114690-D4CA-4B2C-89B8-AF3ECEDB4555}" type="datetimeFigureOut">
              <a:rPr lang="en-US" smtClean="0"/>
              <a:t>8/10/2022</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3D911AF-EF26-416C-A4CC-84EF142421D9}"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74154045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114690-D4CA-4B2C-89B8-AF3ECEDB4555}" type="datetimeFigureOut">
              <a:rPr lang="en-US" smtClean="0"/>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D911AF-EF26-416C-A4CC-84EF142421D9}" type="slidenum">
              <a:rPr lang="en-US" smtClean="0"/>
              <a:t>‹#›</a:t>
            </a:fld>
            <a:endParaRPr lang="en-US"/>
          </a:p>
        </p:txBody>
      </p:sp>
    </p:spTree>
    <p:extLst>
      <p:ext uri="{BB962C8B-B14F-4D97-AF65-F5344CB8AC3E}">
        <p14:creationId xmlns:p14="http://schemas.microsoft.com/office/powerpoint/2010/main" val="4173232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114690-D4CA-4B2C-89B8-AF3ECEDB4555}" type="datetimeFigureOut">
              <a:rPr lang="en-US" smtClean="0"/>
              <a:t>8/10/2022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D911AF-EF26-416C-A4CC-84EF142421D9}" type="slidenum">
              <a:rPr lang="en-US" smtClean="0"/>
              <a:t>‹#›</a:t>
            </a:fld>
            <a:endParaRPr lang="en-US"/>
          </a:p>
        </p:txBody>
      </p:sp>
    </p:spTree>
    <p:extLst>
      <p:ext uri="{BB962C8B-B14F-4D97-AF65-F5344CB8AC3E}">
        <p14:creationId xmlns:p14="http://schemas.microsoft.com/office/powerpoint/2010/main" val="421143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114690-D4CA-4B2C-89B8-AF3ECEDB4555}" type="datetimeFigureOut">
              <a:rPr lang="en-US" smtClean="0"/>
              <a:t>8/10/2022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D911AF-EF26-416C-A4CC-84EF142421D9}" type="slidenum">
              <a:rPr lang="en-US" smtClean="0"/>
              <a:t>‹#›</a:t>
            </a:fld>
            <a:endParaRPr lang="en-US"/>
          </a:p>
        </p:txBody>
      </p:sp>
    </p:spTree>
    <p:extLst>
      <p:ext uri="{BB962C8B-B14F-4D97-AF65-F5344CB8AC3E}">
        <p14:creationId xmlns:p14="http://schemas.microsoft.com/office/powerpoint/2010/main" val="520532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14690-D4CA-4B2C-89B8-AF3ECEDB4555}" type="datetimeFigureOut">
              <a:rPr lang="en-US" smtClean="0"/>
              <a:t>8/10/2022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D911AF-EF26-416C-A4CC-84EF142421D9}" type="slidenum">
              <a:rPr lang="en-US" smtClean="0"/>
              <a:t>‹#›</a:t>
            </a:fld>
            <a:endParaRPr lang="en-US"/>
          </a:p>
        </p:txBody>
      </p:sp>
    </p:spTree>
    <p:extLst>
      <p:ext uri="{BB962C8B-B14F-4D97-AF65-F5344CB8AC3E}">
        <p14:creationId xmlns:p14="http://schemas.microsoft.com/office/powerpoint/2010/main" val="463751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7114690-D4CA-4B2C-89B8-AF3ECEDB4555}" type="datetimeFigureOut">
              <a:rPr lang="en-US" smtClean="0"/>
              <a:t>8/10/2022</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3D911AF-EF26-416C-A4CC-84EF142421D9}"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86733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7114690-D4CA-4B2C-89B8-AF3ECEDB4555}" type="datetimeFigureOut">
              <a:rPr lang="en-US" smtClean="0"/>
              <a:t>8/10/2022</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3D911AF-EF26-416C-A4CC-84EF142421D9}"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80931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17114690-D4CA-4B2C-89B8-AF3ECEDB4555}" type="datetimeFigureOut">
              <a:rPr lang="en-US" smtClean="0"/>
              <a:t>8/10/2022</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3D911AF-EF26-416C-A4CC-84EF142421D9}"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1156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lauren.farmer@gcsu.edu" TargetMode="External"/><Relationship Id="rId2" Type="http://schemas.openxmlformats.org/officeDocument/2006/relationships/hyperlink" Target="mailto:cara.smith@gcsu.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rout.gcsu.edu/assessment20/core.html" TargetMode="External"/><Relationship Id="rId2" Type="http://schemas.openxmlformats.org/officeDocument/2006/relationships/hyperlink" Target="https://www.aacu.org/trending-topics/essential-learning-outcom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usg.edu/policymanual/section3/C33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irout.gcsu.edu/assessment20/core.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irout.gcsu.edu/assessment20/core.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5AECC-C7A0-CC86-ED41-23BBFBAB0CA6}"/>
              </a:ext>
            </a:extLst>
          </p:cNvPr>
          <p:cNvSpPr>
            <a:spLocks noGrp="1"/>
          </p:cNvSpPr>
          <p:nvPr>
            <p:ph type="ctrTitle"/>
          </p:nvPr>
        </p:nvSpPr>
        <p:spPr/>
        <p:txBody>
          <a:bodyPr/>
          <a:lstStyle/>
          <a:p>
            <a:r>
              <a:rPr lang="en-US" dirty="0"/>
              <a:t>Core Assessment Overview</a:t>
            </a:r>
          </a:p>
        </p:txBody>
      </p:sp>
      <p:sp>
        <p:nvSpPr>
          <p:cNvPr id="3" name="Subtitle 2">
            <a:extLst>
              <a:ext uri="{FF2B5EF4-FFF2-40B4-BE49-F238E27FC236}">
                <a16:creationId xmlns:a16="http://schemas.microsoft.com/office/drawing/2014/main" id="{3FB48088-E9EB-C26A-1331-D78B3FACA79D}"/>
              </a:ext>
            </a:extLst>
          </p:cNvPr>
          <p:cNvSpPr>
            <a:spLocks noGrp="1"/>
          </p:cNvSpPr>
          <p:nvPr>
            <p:ph type="subTitle" idx="1"/>
          </p:nvPr>
        </p:nvSpPr>
        <p:spPr/>
        <p:txBody>
          <a:bodyPr/>
          <a:lstStyle/>
          <a:p>
            <a:r>
              <a:rPr lang="en-US" dirty="0"/>
              <a:t>Presentation by the</a:t>
            </a:r>
          </a:p>
          <a:p>
            <a:r>
              <a:rPr lang="en-US" dirty="0"/>
              <a:t>Office of Institutional Research and Effectiveness</a:t>
            </a:r>
          </a:p>
        </p:txBody>
      </p:sp>
    </p:spTree>
    <p:extLst>
      <p:ext uri="{BB962C8B-B14F-4D97-AF65-F5344CB8AC3E}">
        <p14:creationId xmlns:p14="http://schemas.microsoft.com/office/powerpoint/2010/main" val="4292607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85510-0305-EA74-00BF-2D0A1B92F826}"/>
              </a:ext>
            </a:extLst>
          </p:cNvPr>
          <p:cNvSpPr>
            <a:spLocks noGrp="1"/>
          </p:cNvSpPr>
          <p:nvPr>
            <p:ph type="title"/>
          </p:nvPr>
        </p:nvSpPr>
        <p:spPr/>
        <p:txBody>
          <a:bodyPr/>
          <a:lstStyle/>
          <a:p>
            <a:r>
              <a:rPr lang="en-US" dirty="0"/>
              <a:t>Support and Contact Information</a:t>
            </a:r>
          </a:p>
        </p:txBody>
      </p:sp>
      <p:sp>
        <p:nvSpPr>
          <p:cNvPr id="3" name="Content Placeholder 2">
            <a:extLst>
              <a:ext uri="{FF2B5EF4-FFF2-40B4-BE49-F238E27FC236}">
                <a16:creationId xmlns:a16="http://schemas.microsoft.com/office/drawing/2014/main" id="{46112EB1-D03D-4E07-02EC-C64BDE865664}"/>
              </a:ext>
            </a:extLst>
          </p:cNvPr>
          <p:cNvSpPr>
            <a:spLocks noGrp="1"/>
          </p:cNvSpPr>
          <p:nvPr>
            <p:ph idx="1"/>
          </p:nvPr>
        </p:nvSpPr>
        <p:spPr/>
        <p:txBody>
          <a:bodyPr>
            <a:normAutofit lnSpcReduction="10000"/>
          </a:bodyPr>
          <a:lstStyle/>
          <a:p>
            <a:r>
              <a:rPr lang="en-US" dirty="0"/>
              <a:t>Office of Institutional Effectiveness</a:t>
            </a:r>
          </a:p>
          <a:p>
            <a:pPr lvl="1"/>
            <a:r>
              <a:rPr lang="en-US" dirty="0"/>
              <a:t>Cara Smith, Director of Institutional Effectiveness</a:t>
            </a:r>
          </a:p>
          <a:p>
            <a:pPr lvl="2"/>
            <a:r>
              <a:rPr lang="en-US" dirty="0">
                <a:hlinkClick r:id="rId2"/>
              </a:rPr>
              <a:t>cara.smith@gcsu.edu</a:t>
            </a:r>
            <a:endParaRPr lang="en-US" dirty="0"/>
          </a:p>
          <a:p>
            <a:pPr lvl="2"/>
            <a:r>
              <a:rPr lang="en-US" dirty="0"/>
              <a:t>x3530</a:t>
            </a:r>
          </a:p>
          <a:p>
            <a:pPr lvl="1"/>
            <a:r>
              <a:rPr lang="en-US" dirty="0"/>
              <a:t>Lauren Farmer, Research Analyst</a:t>
            </a:r>
          </a:p>
          <a:p>
            <a:pPr lvl="2"/>
            <a:r>
              <a:rPr lang="en-US" dirty="0">
                <a:hlinkClick r:id="rId3"/>
              </a:rPr>
              <a:t>lauren.farmer@gcsu.edu</a:t>
            </a:r>
            <a:endParaRPr lang="en-US" dirty="0"/>
          </a:p>
          <a:p>
            <a:pPr lvl="2"/>
            <a:r>
              <a:rPr lang="en-US" dirty="0"/>
              <a:t>x3350</a:t>
            </a:r>
          </a:p>
          <a:p>
            <a:r>
              <a:rPr lang="en-US" dirty="0"/>
              <a:t>Located in the Harrison House</a:t>
            </a:r>
          </a:p>
          <a:p>
            <a:r>
              <a:rPr lang="en-US" dirty="0"/>
              <a:t>Available and happy to meet in-person or virtually, one-on-one, or in a group setting</a:t>
            </a:r>
          </a:p>
          <a:p>
            <a:r>
              <a:rPr lang="en-US" dirty="0"/>
              <a:t>This presentation will be published on our website for reference. </a:t>
            </a:r>
          </a:p>
        </p:txBody>
      </p:sp>
    </p:spTree>
    <p:extLst>
      <p:ext uri="{BB962C8B-B14F-4D97-AF65-F5344CB8AC3E}">
        <p14:creationId xmlns:p14="http://schemas.microsoft.com/office/powerpoint/2010/main" val="235488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BD888-F052-96A8-BDF0-B2D0E732302B}"/>
              </a:ext>
            </a:extLst>
          </p:cNvPr>
          <p:cNvSpPr>
            <a:spLocks noGrp="1"/>
          </p:cNvSpPr>
          <p:nvPr>
            <p:ph type="title"/>
          </p:nvPr>
        </p:nvSpPr>
        <p:spPr/>
        <p:txBody>
          <a:bodyPr/>
          <a:lstStyle/>
          <a:p>
            <a:pPr algn="ctr"/>
            <a:r>
              <a:rPr lang="en-US" dirty="0"/>
              <a:t>The Core Curriculum at Georgia College</a:t>
            </a:r>
            <a:endParaRPr lang="en-US" i="1" dirty="0"/>
          </a:p>
        </p:txBody>
      </p:sp>
      <p:sp>
        <p:nvSpPr>
          <p:cNvPr id="3" name="Content Placeholder 2">
            <a:extLst>
              <a:ext uri="{FF2B5EF4-FFF2-40B4-BE49-F238E27FC236}">
                <a16:creationId xmlns:a16="http://schemas.microsoft.com/office/drawing/2014/main" id="{9CCE5B39-3EC2-1314-219A-AB9929C337F1}"/>
              </a:ext>
            </a:extLst>
          </p:cNvPr>
          <p:cNvSpPr>
            <a:spLocks noGrp="1"/>
          </p:cNvSpPr>
          <p:nvPr>
            <p:ph idx="1"/>
          </p:nvPr>
        </p:nvSpPr>
        <p:spPr>
          <a:xfrm>
            <a:off x="1371600" y="1701479"/>
            <a:ext cx="9601200" cy="4791918"/>
          </a:xfrm>
        </p:spPr>
        <p:txBody>
          <a:bodyPr>
            <a:normAutofit lnSpcReduction="10000"/>
          </a:bodyPr>
          <a:lstStyle/>
          <a:p>
            <a:r>
              <a:rPr lang="en-US" dirty="0"/>
              <a:t>Beginning in FY19, GC redesigned its core curriculum to create a highly intentional, deliberate, innovative general education program of study that is deeply grounded in the tenants of the liberal arts. While traditional core courses teach specific institutional learning outcomes, GC’s core courses also each align to one of the American Association of Colleges &amp; Universities (AAC&amp;U) Essential Learning Outcomes (ELOs). These outcomes are liberal arts based and focus on critical postsecondary knowledge, skills, and dispositions that employers most desire in college graduates entering the workforce.</a:t>
            </a:r>
          </a:p>
          <a:p>
            <a:pPr marL="1044702" lvl="1" indent="-514350">
              <a:buFont typeface="+mj-lt"/>
              <a:buAutoNum type="romanUcPeriod"/>
            </a:pPr>
            <a:r>
              <a:rPr lang="en-US" dirty="0"/>
              <a:t>Knowledge of Human Cultures and the Physical and Natural World </a:t>
            </a:r>
          </a:p>
          <a:p>
            <a:pPr marL="1044702" lvl="1" indent="-514350">
              <a:buFont typeface="+mj-lt"/>
              <a:buAutoNum type="romanUcPeriod"/>
            </a:pPr>
            <a:r>
              <a:rPr lang="en-US" dirty="0"/>
              <a:t>Intellectual and Practical Skills </a:t>
            </a:r>
          </a:p>
          <a:p>
            <a:pPr marL="1044702" lvl="1" indent="-514350">
              <a:buFont typeface="+mj-lt"/>
              <a:buAutoNum type="romanUcPeriod"/>
            </a:pPr>
            <a:r>
              <a:rPr lang="en-US" dirty="0"/>
              <a:t>Personal and Social Responsibility </a:t>
            </a:r>
          </a:p>
          <a:p>
            <a:pPr marL="1044702" lvl="1" indent="-514350">
              <a:buFont typeface="+mj-lt"/>
              <a:buAutoNum type="romanUcPeriod"/>
            </a:pPr>
            <a:r>
              <a:rPr lang="en-US" dirty="0"/>
              <a:t>Integrative and Applied Learning </a:t>
            </a:r>
          </a:p>
          <a:p>
            <a:pPr lvl="1"/>
            <a:endParaRPr lang="en-US" dirty="0">
              <a:hlinkClick r:id="rId2"/>
            </a:endParaRPr>
          </a:p>
          <a:p>
            <a:pPr marL="987552" lvl="2" indent="0" algn="r">
              <a:buNone/>
            </a:pPr>
            <a:r>
              <a:rPr lang="en-US" dirty="0">
                <a:hlinkClick r:id="rId2"/>
              </a:rPr>
              <a:t>https://www.aacu.org/trending-topics/essential-learning-outcomes</a:t>
            </a:r>
            <a:endParaRPr lang="en-US" dirty="0"/>
          </a:p>
          <a:p>
            <a:pPr marL="987552" lvl="2" indent="0" algn="r">
              <a:buNone/>
            </a:pPr>
            <a:r>
              <a:rPr lang="en-US" dirty="0">
                <a:hlinkClick r:id="rId3"/>
              </a:rPr>
              <a:t>https://irout.gcsu.edu/assessment20/core.html</a:t>
            </a:r>
            <a:endParaRPr lang="en-US" dirty="0"/>
          </a:p>
          <a:p>
            <a:pPr marL="987552" lvl="2" indent="0" algn="ctr">
              <a:buNone/>
            </a:pPr>
            <a:endParaRPr lang="en-US" dirty="0"/>
          </a:p>
          <a:p>
            <a:pPr lvl="5"/>
            <a:endParaRPr lang="en-US" dirty="0"/>
          </a:p>
          <a:p>
            <a:endParaRPr lang="en-US" dirty="0"/>
          </a:p>
        </p:txBody>
      </p:sp>
    </p:spTree>
    <p:extLst>
      <p:ext uri="{BB962C8B-B14F-4D97-AF65-F5344CB8AC3E}">
        <p14:creationId xmlns:p14="http://schemas.microsoft.com/office/powerpoint/2010/main" val="4000798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DCD9A-4D46-0536-6F3B-4FACD0FCAC10}"/>
              </a:ext>
            </a:extLst>
          </p:cNvPr>
          <p:cNvSpPr>
            <a:spLocks noGrp="1"/>
          </p:cNvSpPr>
          <p:nvPr>
            <p:ph type="title"/>
          </p:nvPr>
        </p:nvSpPr>
        <p:spPr/>
        <p:txBody>
          <a:bodyPr/>
          <a:lstStyle/>
          <a:p>
            <a:r>
              <a:rPr lang="en-US" dirty="0"/>
              <a:t>What is the purpose? </a:t>
            </a:r>
          </a:p>
        </p:txBody>
      </p:sp>
      <p:sp>
        <p:nvSpPr>
          <p:cNvPr id="3" name="Content Placeholder 2">
            <a:extLst>
              <a:ext uri="{FF2B5EF4-FFF2-40B4-BE49-F238E27FC236}">
                <a16:creationId xmlns:a16="http://schemas.microsoft.com/office/drawing/2014/main" id="{2785139C-74E9-045E-8B59-D35EE4D2F452}"/>
              </a:ext>
            </a:extLst>
          </p:cNvPr>
          <p:cNvSpPr>
            <a:spLocks noGrp="1"/>
          </p:cNvSpPr>
          <p:nvPr>
            <p:ph idx="1"/>
          </p:nvPr>
        </p:nvSpPr>
        <p:spPr>
          <a:xfrm>
            <a:off x="1371600" y="1458410"/>
            <a:ext cx="9601200" cy="4408990"/>
          </a:xfrm>
        </p:spPr>
        <p:txBody>
          <a:bodyPr>
            <a:normAutofit/>
          </a:bodyPr>
          <a:lstStyle/>
          <a:p>
            <a:r>
              <a:rPr lang="en-US" dirty="0"/>
              <a:t>University System of Georgia (USG) requirement:</a:t>
            </a:r>
          </a:p>
          <a:p>
            <a:pPr lvl="1"/>
            <a:r>
              <a:rPr lang="en-US" dirty="0">
                <a:hlinkClick r:id="rId2"/>
              </a:rPr>
              <a:t>https://www.usg.edu/policymanual/section3/C338</a:t>
            </a:r>
            <a:endParaRPr lang="en-US" dirty="0"/>
          </a:p>
          <a:p>
            <a:pPr lvl="1"/>
            <a:r>
              <a:rPr lang="en-US" dirty="0"/>
              <a:t>“The specific learning outcomes for areas A through E of an institution’s core curriculum are approved by the Council on General Education.”</a:t>
            </a:r>
          </a:p>
          <a:p>
            <a:pPr lvl="1"/>
            <a:r>
              <a:rPr lang="en-US" dirty="0"/>
              <a:t>“Assessment of the core curriculum by each institution is required as part of their accreditation by the Southern Association of Colleges and Schools and by the USG Comprehensive Program Review process.”</a:t>
            </a:r>
          </a:p>
          <a:p>
            <a:pPr lvl="1"/>
            <a:endParaRPr lang="en-US" dirty="0"/>
          </a:p>
          <a:p>
            <a:r>
              <a:rPr lang="en-US" dirty="0"/>
              <a:t>Fulfills the General Education requirement established by SACSCOC:</a:t>
            </a:r>
          </a:p>
        </p:txBody>
      </p:sp>
      <p:pic>
        <p:nvPicPr>
          <p:cNvPr id="5" name="Picture 4">
            <a:extLst>
              <a:ext uri="{FF2B5EF4-FFF2-40B4-BE49-F238E27FC236}">
                <a16:creationId xmlns:a16="http://schemas.microsoft.com/office/drawing/2014/main" id="{75ECC060-46B7-C924-13BC-B5D1E67335AB}"/>
              </a:ext>
            </a:extLst>
          </p:cNvPr>
          <p:cNvPicPr>
            <a:picLocks noChangeAspect="1"/>
          </p:cNvPicPr>
          <p:nvPr/>
        </p:nvPicPr>
        <p:blipFill>
          <a:blip r:embed="rId3"/>
          <a:stretch>
            <a:fillRect/>
          </a:stretch>
        </p:blipFill>
        <p:spPr>
          <a:xfrm>
            <a:off x="2256218" y="4877336"/>
            <a:ext cx="6876207" cy="1546624"/>
          </a:xfrm>
          <a:prstGeom prst="rect">
            <a:avLst/>
          </a:prstGeom>
        </p:spPr>
      </p:pic>
      <p:sp>
        <p:nvSpPr>
          <p:cNvPr id="6" name="Content Placeholder 2">
            <a:extLst>
              <a:ext uri="{FF2B5EF4-FFF2-40B4-BE49-F238E27FC236}">
                <a16:creationId xmlns:a16="http://schemas.microsoft.com/office/drawing/2014/main" id="{922D730A-32FE-04F6-F8E2-EE4EDCC47A74}"/>
              </a:ext>
            </a:extLst>
          </p:cNvPr>
          <p:cNvSpPr txBox="1">
            <a:spLocks/>
          </p:cNvSpPr>
          <p:nvPr/>
        </p:nvSpPr>
        <p:spPr>
          <a:xfrm>
            <a:off x="838200" y="4016168"/>
            <a:ext cx="10515600" cy="7381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94000"/>
              </a:lnSpc>
              <a:spcAft>
                <a:spcPts val="200"/>
              </a:spcAft>
              <a:buNone/>
            </a:pPr>
            <a:endParaRPr lang="en-US" sz="2000" dirty="0">
              <a:solidFill>
                <a:schemeClr val="tx2"/>
              </a:solidFill>
            </a:endParaRPr>
          </a:p>
        </p:txBody>
      </p:sp>
    </p:spTree>
    <p:extLst>
      <p:ext uri="{BB962C8B-B14F-4D97-AF65-F5344CB8AC3E}">
        <p14:creationId xmlns:p14="http://schemas.microsoft.com/office/powerpoint/2010/main" val="172247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24B1F-1696-A20D-D8BC-3983ADC5FF29}"/>
              </a:ext>
            </a:extLst>
          </p:cNvPr>
          <p:cNvSpPr>
            <a:spLocks noGrp="1"/>
          </p:cNvSpPr>
          <p:nvPr>
            <p:ph type="title"/>
          </p:nvPr>
        </p:nvSpPr>
        <p:spPr/>
        <p:txBody>
          <a:bodyPr/>
          <a:lstStyle/>
          <a:p>
            <a:r>
              <a:rPr lang="en-US" dirty="0"/>
              <a:t>Who is involved? </a:t>
            </a:r>
          </a:p>
        </p:txBody>
      </p:sp>
      <p:sp>
        <p:nvSpPr>
          <p:cNvPr id="4" name="Content Placeholder 3">
            <a:extLst>
              <a:ext uri="{FF2B5EF4-FFF2-40B4-BE49-F238E27FC236}">
                <a16:creationId xmlns:a16="http://schemas.microsoft.com/office/drawing/2014/main" id="{8AA60995-7E07-5F4F-8A4D-701BD85EF3C7}"/>
              </a:ext>
            </a:extLst>
          </p:cNvPr>
          <p:cNvSpPr>
            <a:spLocks noGrp="1"/>
          </p:cNvSpPr>
          <p:nvPr>
            <p:ph idx="1"/>
          </p:nvPr>
        </p:nvSpPr>
        <p:spPr/>
        <p:txBody>
          <a:bodyPr/>
          <a:lstStyle/>
          <a:p>
            <a:r>
              <a:rPr lang="en-US" dirty="0"/>
              <a:t>All faculty assigned to teaching responsibilities in the core curriculum Areas A-E:</a:t>
            </a:r>
          </a:p>
          <a:p>
            <a:pPr lvl="1"/>
            <a:r>
              <a:rPr lang="en-US" dirty="0"/>
              <a:t>Assess student assignments</a:t>
            </a:r>
          </a:p>
          <a:p>
            <a:pPr lvl="1"/>
            <a:r>
              <a:rPr lang="en-US" dirty="0"/>
              <a:t>Submit assessment data to OIRE</a:t>
            </a:r>
          </a:p>
          <a:p>
            <a:r>
              <a:rPr lang="en-US" dirty="0"/>
              <a:t>Office of Institutional Effectiveness staff:</a:t>
            </a:r>
          </a:p>
          <a:p>
            <a:pPr lvl="1"/>
            <a:r>
              <a:rPr lang="en-US" dirty="0"/>
              <a:t>Coordinates process</a:t>
            </a:r>
          </a:p>
          <a:p>
            <a:pPr lvl="1"/>
            <a:r>
              <a:rPr lang="en-US" dirty="0"/>
              <a:t>Analyzes data</a:t>
            </a:r>
          </a:p>
          <a:p>
            <a:pPr lvl="1"/>
            <a:r>
              <a:rPr lang="en-US" dirty="0"/>
              <a:t>Publishes results</a:t>
            </a:r>
          </a:p>
          <a:p>
            <a:pPr lvl="1"/>
            <a:r>
              <a:rPr lang="en-US" dirty="0"/>
              <a:t>Writes and submits reports to USG, SACSCOC, other external entities upon request</a:t>
            </a:r>
          </a:p>
        </p:txBody>
      </p:sp>
    </p:spTree>
    <p:extLst>
      <p:ext uri="{BB962C8B-B14F-4D97-AF65-F5344CB8AC3E}">
        <p14:creationId xmlns:p14="http://schemas.microsoft.com/office/powerpoint/2010/main" val="3437682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F54F6-7F95-08B5-3936-D05D7BB864A0}"/>
              </a:ext>
            </a:extLst>
          </p:cNvPr>
          <p:cNvSpPr>
            <a:spLocks noGrp="1"/>
          </p:cNvSpPr>
          <p:nvPr>
            <p:ph type="title"/>
          </p:nvPr>
        </p:nvSpPr>
        <p:spPr/>
        <p:txBody>
          <a:bodyPr/>
          <a:lstStyle/>
          <a:p>
            <a:r>
              <a:rPr lang="en-US" dirty="0"/>
              <a:t>What are the procedures? </a:t>
            </a:r>
          </a:p>
        </p:txBody>
      </p:sp>
      <p:sp>
        <p:nvSpPr>
          <p:cNvPr id="3" name="Content Placeholder 2">
            <a:extLst>
              <a:ext uri="{FF2B5EF4-FFF2-40B4-BE49-F238E27FC236}">
                <a16:creationId xmlns:a16="http://schemas.microsoft.com/office/drawing/2014/main" id="{51B0E267-6D7B-5402-C843-D55551A7781F}"/>
              </a:ext>
            </a:extLst>
          </p:cNvPr>
          <p:cNvSpPr>
            <a:spLocks noGrp="1"/>
          </p:cNvSpPr>
          <p:nvPr>
            <p:ph idx="1"/>
          </p:nvPr>
        </p:nvSpPr>
        <p:spPr/>
        <p:txBody>
          <a:bodyPr>
            <a:normAutofit lnSpcReduction="10000"/>
          </a:bodyPr>
          <a:lstStyle/>
          <a:p>
            <a:pPr marL="514350" lvl="0" indent="-514350">
              <a:buFont typeface="+mj-lt"/>
              <a:buAutoNum type="arabicPeriod"/>
            </a:pPr>
            <a:r>
              <a:rPr lang="en-US" b="1" u="sng" dirty="0"/>
              <a:t>Know and understand the GC core and AAC&amp;U ELO’s associated with the course you are assigned to teach!</a:t>
            </a:r>
          </a:p>
          <a:p>
            <a:pPr marL="514350" lvl="0" indent="-514350">
              <a:buFont typeface="+mj-lt"/>
              <a:buAutoNum type="arabicPeriod"/>
            </a:pPr>
            <a:r>
              <a:rPr lang="en-US" dirty="0"/>
              <a:t>Include these outcomes on your syllabus. Talk about them with your students.</a:t>
            </a:r>
          </a:p>
          <a:p>
            <a:pPr marL="514350" lvl="0" indent="-514350">
              <a:buFont typeface="+mj-lt"/>
              <a:buAutoNum type="arabicPeriod"/>
            </a:pPr>
            <a:r>
              <a:rPr lang="en-US" dirty="0"/>
              <a:t>Review the rubric specific to the outcomes associated with the core course(s) you are teaching.</a:t>
            </a:r>
          </a:p>
          <a:p>
            <a:pPr marL="514350" lvl="0" indent="-514350">
              <a:buFont typeface="+mj-lt"/>
              <a:buAutoNum type="arabicPeriod"/>
            </a:pPr>
            <a:r>
              <a:rPr lang="en-US" dirty="0"/>
              <a:t>Choose a pre-existing assignment(s) that will demonstrate the students’ achievement of the outcome associated with the course.</a:t>
            </a:r>
          </a:p>
          <a:p>
            <a:pPr marL="514350" lvl="0" indent="-514350">
              <a:buFont typeface="+mj-lt"/>
              <a:buAutoNum type="arabicPeriod"/>
            </a:pPr>
            <a:r>
              <a:rPr lang="en-US" dirty="0"/>
              <a:t>Await student sample list for assessment (if applicable).  </a:t>
            </a:r>
          </a:p>
          <a:p>
            <a:pPr marL="514350" lvl="0" indent="-514350">
              <a:buFont typeface="+mj-lt"/>
              <a:buAutoNum type="arabicPeriod"/>
            </a:pPr>
            <a:r>
              <a:rPr lang="en-US" dirty="0"/>
              <a:t>Assess students’ work using appropriate rubric. </a:t>
            </a:r>
          </a:p>
          <a:p>
            <a:pPr marL="514350" lvl="0" indent="-514350">
              <a:buFont typeface="+mj-lt"/>
              <a:buAutoNum type="arabicPeriod"/>
            </a:pPr>
            <a:r>
              <a:rPr lang="en-US" dirty="0"/>
              <a:t>Enter data into Qualtrics.</a:t>
            </a:r>
          </a:p>
        </p:txBody>
      </p:sp>
    </p:spTree>
    <p:extLst>
      <p:ext uri="{BB962C8B-B14F-4D97-AF65-F5344CB8AC3E}">
        <p14:creationId xmlns:p14="http://schemas.microsoft.com/office/powerpoint/2010/main" val="4072023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B7258-299B-3433-8BCB-D2ABA9995825}"/>
              </a:ext>
            </a:extLst>
          </p:cNvPr>
          <p:cNvSpPr>
            <a:spLocks noGrp="1"/>
          </p:cNvSpPr>
          <p:nvPr>
            <p:ph type="title"/>
          </p:nvPr>
        </p:nvSpPr>
        <p:spPr/>
        <p:txBody>
          <a:bodyPr/>
          <a:lstStyle/>
          <a:p>
            <a:r>
              <a:rPr lang="en-US" dirty="0"/>
              <a:t>Can I view/use the results? Where? </a:t>
            </a:r>
          </a:p>
        </p:txBody>
      </p:sp>
      <p:sp>
        <p:nvSpPr>
          <p:cNvPr id="3" name="Content Placeholder 2">
            <a:extLst>
              <a:ext uri="{FF2B5EF4-FFF2-40B4-BE49-F238E27FC236}">
                <a16:creationId xmlns:a16="http://schemas.microsoft.com/office/drawing/2014/main" id="{C42DEB94-3C79-C98E-38EE-FA4270FAE879}"/>
              </a:ext>
            </a:extLst>
          </p:cNvPr>
          <p:cNvSpPr>
            <a:spLocks noGrp="1"/>
          </p:cNvSpPr>
          <p:nvPr>
            <p:ph idx="1"/>
          </p:nvPr>
        </p:nvSpPr>
        <p:spPr>
          <a:xfrm>
            <a:off x="1371600" y="2286000"/>
            <a:ext cx="9601200" cy="4080617"/>
          </a:xfrm>
        </p:spPr>
        <p:txBody>
          <a:bodyPr>
            <a:normAutofit/>
          </a:bodyPr>
          <a:lstStyle/>
          <a:p>
            <a:r>
              <a:rPr lang="en-US" dirty="0"/>
              <a:t>Yes! </a:t>
            </a:r>
          </a:p>
          <a:p>
            <a:r>
              <a:rPr lang="en-US" dirty="0"/>
              <a:t>Results are reported by SLO/AAC&amp;U Outcome on our website.</a:t>
            </a:r>
          </a:p>
          <a:p>
            <a:r>
              <a:rPr lang="en-US" dirty="0">
                <a:hlinkClick r:id="rId2"/>
              </a:rPr>
              <a:t>https://irout.gcsu.edu/assessment20/core.html</a:t>
            </a:r>
            <a:r>
              <a:rPr lang="en-US" dirty="0"/>
              <a:t> </a:t>
            </a:r>
          </a:p>
          <a:p>
            <a:endParaRPr lang="en-US" dirty="0"/>
          </a:p>
        </p:txBody>
      </p:sp>
    </p:spTree>
    <p:extLst>
      <p:ext uri="{BB962C8B-B14F-4D97-AF65-F5344CB8AC3E}">
        <p14:creationId xmlns:p14="http://schemas.microsoft.com/office/powerpoint/2010/main" val="4066583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F8FFD36-F9E5-C7D4-35CE-E93AC1F79C6C}"/>
              </a:ext>
            </a:extLst>
          </p:cNvPr>
          <p:cNvPicPr>
            <a:picLocks noChangeAspect="1"/>
          </p:cNvPicPr>
          <p:nvPr/>
        </p:nvPicPr>
        <p:blipFill>
          <a:blip r:embed="rId2"/>
          <a:stretch>
            <a:fillRect/>
          </a:stretch>
        </p:blipFill>
        <p:spPr>
          <a:xfrm>
            <a:off x="1779448" y="0"/>
            <a:ext cx="8633104" cy="6858000"/>
          </a:xfrm>
          <a:prstGeom prst="rect">
            <a:avLst/>
          </a:prstGeom>
        </p:spPr>
      </p:pic>
    </p:spTree>
    <p:extLst>
      <p:ext uri="{BB962C8B-B14F-4D97-AF65-F5344CB8AC3E}">
        <p14:creationId xmlns:p14="http://schemas.microsoft.com/office/powerpoint/2010/main" val="3168912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B9270-6E8C-8FD2-E2E4-12A3F0AD7CF4}"/>
              </a:ext>
            </a:extLst>
          </p:cNvPr>
          <p:cNvSpPr>
            <a:spLocks noGrp="1"/>
          </p:cNvSpPr>
          <p:nvPr>
            <p:ph type="title"/>
          </p:nvPr>
        </p:nvSpPr>
        <p:spPr/>
        <p:txBody>
          <a:bodyPr/>
          <a:lstStyle/>
          <a:p>
            <a:r>
              <a:rPr lang="en-US" dirty="0"/>
              <a:t>FAQs</a:t>
            </a:r>
          </a:p>
        </p:txBody>
      </p:sp>
      <p:sp>
        <p:nvSpPr>
          <p:cNvPr id="3" name="Content Placeholder 2">
            <a:extLst>
              <a:ext uri="{FF2B5EF4-FFF2-40B4-BE49-F238E27FC236}">
                <a16:creationId xmlns:a16="http://schemas.microsoft.com/office/drawing/2014/main" id="{7AD9215F-9336-FD61-9CC9-ABD8C60B934C}"/>
              </a:ext>
            </a:extLst>
          </p:cNvPr>
          <p:cNvSpPr>
            <a:spLocks noGrp="1"/>
          </p:cNvSpPr>
          <p:nvPr>
            <p:ph idx="1"/>
          </p:nvPr>
        </p:nvSpPr>
        <p:spPr>
          <a:xfrm>
            <a:off x="1371600" y="1484768"/>
            <a:ext cx="9601200" cy="4382632"/>
          </a:xfrm>
        </p:spPr>
        <p:txBody>
          <a:bodyPr>
            <a:normAutofit fontScale="85000" lnSpcReduction="20000"/>
          </a:bodyPr>
          <a:lstStyle/>
          <a:p>
            <a:r>
              <a:rPr lang="en-US" dirty="0">
                <a:solidFill>
                  <a:srgbClr val="C00000"/>
                </a:solidFill>
              </a:rPr>
              <a:t>I do not have one single assignment that encompasses all Student Learning Outcomes. What do I do? </a:t>
            </a:r>
          </a:p>
          <a:p>
            <a:pPr lvl="1"/>
            <a:r>
              <a:rPr lang="en-US" dirty="0"/>
              <a:t>You can assess learning outcome on the rubric using a different assignments, or you can split it (</a:t>
            </a:r>
            <a:r>
              <a:rPr lang="en-US" dirty="0" err="1"/>
              <a:t>ie</a:t>
            </a:r>
            <a:r>
              <a:rPr lang="en-US" dirty="0"/>
              <a:t>. 2/3). Please note this in the assignment description box when you submit the assessment.</a:t>
            </a:r>
          </a:p>
          <a:p>
            <a:r>
              <a:rPr lang="en-US" dirty="0">
                <a:solidFill>
                  <a:srgbClr val="C00000"/>
                </a:solidFill>
              </a:rPr>
              <a:t>I use an assignment given close to mid-term to assess. Can I submit prior to the deadline? </a:t>
            </a:r>
          </a:p>
          <a:p>
            <a:pPr lvl="1"/>
            <a:r>
              <a:rPr lang="en-US" dirty="0"/>
              <a:t>Yes, you can submit throughout the semester. I wait until after drop/add to send samples, but you may request your sample early or assess all students. </a:t>
            </a:r>
          </a:p>
          <a:p>
            <a:r>
              <a:rPr lang="en-US" dirty="0">
                <a:solidFill>
                  <a:srgbClr val="C00000"/>
                </a:solidFill>
              </a:rPr>
              <a:t>Can I use the rubric for my own grading purposes? </a:t>
            </a:r>
          </a:p>
          <a:p>
            <a:pPr lvl="1"/>
            <a:r>
              <a:rPr lang="en-US" dirty="0"/>
              <a:t>Yes, absolutely!</a:t>
            </a:r>
          </a:p>
          <a:p>
            <a:r>
              <a:rPr lang="en-US" dirty="0">
                <a:solidFill>
                  <a:srgbClr val="C00000"/>
                </a:solidFill>
              </a:rPr>
              <a:t>But I don’t have to share the rubric assessment results with students?</a:t>
            </a:r>
          </a:p>
          <a:p>
            <a:pPr lvl="1"/>
            <a:r>
              <a:rPr lang="en-US" dirty="0"/>
              <a:t>You can but you don’t have to. The main purpose of core assessment practices are for the university to demonstrate that students are meeting our specific core curriculum outcomes. </a:t>
            </a:r>
          </a:p>
          <a:p>
            <a:r>
              <a:rPr lang="en-US" dirty="0">
                <a:solidFill>
                  <a:srgbClr val="C00000"/>
                </a:solidFill>
              </a:rPr>
              <a:t>What if a student on my sample list did not complete the assignment I use to assess? </a:t>
            </a:r>
          </a:p>
          <a:p>
            <a:pPr lvl="1"/>
            <a:r>
              <a:rPr lang="en-US" dirty="0"/>
              <a:t>Please replace that student with a student who did complete the assignment. </a:t>
            </a:r>
          </a:p>
        </p:txBody>
      </p:sp>
    </p:spTree>
    <p:extLst>
      <p:ext uri="{BB962C8B-B14F-4D97-AF65-F5344CB8AC3E}">
        <p14:creationId xmlns:p14="http://schemas.microsoft.com/office/powerpoint/2010/main" val="753522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63796-9332-83DE-DB56-06FDE71FB6F8}"/>
              </a:ext>
            </a:extLst>
          </p:cNvPr>
          <p:cNvSpPr>
            <a:spLocks noGrp="1"/>
          </p:cNvSpPr>
          <p:nvPr>
            <p:ph type="title"/>
          </p:nvPr>
        </p:nvSpPr>
        <p:spPr/>
        <p:txBody>
          <a:bodyPr/>
          <a:lstStyle/>
          <a:p>
            <a:r>
              <a:rPr lang="en-US" dirty="0"/>
              <a:t>Communication Schedule</a:t>
            </a:r>
          </a:p>
        </p:txBody>
      </p:sp>
      <p:sp>
        <p:nvSpPr>
          <p:cNvPr id="3" name="Content Placeholder 2">
            <a:extLst>
              <a:ext uri="{FF2B5EF4-FFF2-40B4-BE49-F238E27FC236}">
                <a16:creationId xmlns:a16="http://schemas.microsoft.com/office/drawing/2014/main" id="{3432F02C-E613-C62B-45AF-EA03A8FA13A3}"/>
              </a:ext>
            </a:extLst>
          </p:cNvPr>
          <p:cNvSpPr>
            <a:spLocks noGrp="1"/>
          </p:cNvSpPr>
          <p:nvPr>
            <p:ph idx="1"/>
          </p:nvPr>
        </p:nvSpPr>
        <p:spPr/>
        <p:txBody>
          <a:bodyPr/>
          <a:lstStyle/>
          <a:p>
            <a:r>
              <a:rPr lang="en-US" dirty="0"/>
              <a:t>Course Rotation Schedule is published on our </a:t>
            </a:r>
            <a:r>
              <a:rPr lang="en-US" dirty="0">
                <a:hlinkClick r:id="rId2"/>
              </a:rPr>
              <a:t>website</a:t>
            </a:r>
            <a:endParaRPr lang="en-US" dirty="0"/>
          </a:p>
          <a:p>
            <a:r>
              <a:rPr lang="en-US" dirty="0"/>
              <a:t>First week of class: initial notification that you are teaching a course on the current core rotation schedule, deadline info</a:t>
            </a:r>
          </a:p>
          <a:p>
            <a:r>
              <a:rPr lang="en-US" dirty="0"/>
              <a:t>October/March: Samples: individual email containing a sample of students in each section that you are to assess</a:t>
            </a:r>
          </a:p>
          <a:p>
            <a:pPr lvl="1"/>
            <a:r>
              <a:rPr lang="en-US" dirty="0"/>
              <a:t>The only exception to sampling is faculty teaching one section of GC1Y/GC2Y. Please assess all students. </a:t>
            </a:r>
          </a:p>
          <a:p>
            <a:r>
              <a:rPr lang="en-US" dirty="0"/>
              <a:t>November/April: Deadline Reminder</a:t>
            </a:r>
          </a:p>
          <a:p>
            <a:r>
              <a:rPr lang="en-US" dirty="0"/>
              <a:t>December/May: Deadline Reminder</a:t>
            </a:r>
          </a:p>
          <a:p>
            <a:endParaRPr lang="en-US" dirty="0"/>
          </a:p>
        </p:txBody>
      </p:sp>
    </p:spTree>
    <p:extLst>
      <p:ext uri="{BB962C8B-B14F-4D97-AF65-F5344CB8AC3E}">
        <p14:creationId xmlns:p14="http://schemas.microsoft.com/office/powerpoint/2010/main" val="220075266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441</TotalTime>
  <Words>804</Words>
  <Application>Microsoft Office PowerPoint</Application>
  <PresentationFormat>Widescreen</PresentationFormat>
  <Paragraphs>70</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Franklin Gothic Book</vt:lpstr>
      <vt:lpstr>Crop</vt:lpstr>
      <vt:lpstr>Core Assessment Overview</vt:lpstr>
      <vt:lpstr>The Core Curriculum at Georgia College</vt:lpstr>
      <vt:lpstr>What is the purpose? </vt:lpstr>
      <vt:lpstr>Who is involved? </vt:lpstr>
      <vt:lpstr>What are the procedures? </vt:lpstr>
      <vt:lpstr>Can I view/use the results? Where? </vt:lpstr>
      <vt:lpstr>PowerPoint Presentation</vt:lpstr>
      <vt:lpstr>FAQs</vt:lpstr>
      <vt:lpstr>Communication Schedule</vt:lpstr>
      <vt:lpstr>Support and 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Core Assessment Overview</dc:title>
  <dc:creator>lauren farmer</dc:creator>
  <cp:lastModifiedBy>lauren farmer</cp:lastModifiedBy>
  <cp:revision>11</cp:revision>
  <dcterms:created xsi:type="dcterms:W3CDTF">2022-07-11T16:29:48Z</dcterms:created>
  <dcterms:modified xsi:type="dcterms:W3CDTF">2022-08-10T13:57:14Z</dcterms:modified>
</cp:coreProperties>
</file>