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815D7-6B69-9E44-8AD6-945BFA0A6171}" type="datetimeFigureOut">
              <a:rPr lang="en-US" smtClean="0"/>
              <a:t>1/20/23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958D1-2C42-CA45-839B-9742A48EB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20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8958D1-2C42-CA45-839B-9742A48EBD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02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8BDD-C7CA-6145-B8AC-C4ABC1048C06}" type="datetimeFigureOut">
              <a:rPr lang="en-US" smtClean="0"/>
              <a:t>1/20/23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11976ED2-6EE7-1E4A-B487-CF15DB53997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150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8BDD-C7CA-6145-B8AC-C4ABC1048C06}" type="datetimeFigureOut">
              <a:rPr lang="en-US" smtClean="0"/>
              <a:t>1/20/23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6ED2-6EE7-1E4A-B487-CF15DB539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12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8BDD-C7CA-6145-B8AC-C4ABC1048C06}" type="datetimeFigureOut">
              <a:rPr lang="en-US" smtClean="0"/>
              <a:t>1/20/23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6ED2-6EE7-1E4A-B487-CF15DB539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4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8BDD-C7CA-6145-B8AC-C4ABC1048C06}" type="datetimeFigureOut">
              <a:rPr lang="en-US" smtClean="0"/>
              <a:t>1/20/23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6ED2-6EE7-1E4A-B487-CF15DB5399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72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8BDD-C7CA-6145-B8AC-C4ABC1048C06}" type="datetimeFigureOut">
              <a:rPr lang="en-US" smtClean="0"/>
              <a:t>1/20/23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6ED2-6EE7-1E4A-B487-CF15DB539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87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8BDD-C7CA-6145-B8AC-C4ABC1048C06}" type="datetimeFigureOut">
              <a:rPr lang="en-US" smtClean="0"/>
              <a:t>1/20/23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6ED2-6EE7-1E4A-B487-CF15DB5399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20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8BDD-C7CA-6145-B8AC-C4ABC1048C06}" type="datetimeFigureOut">
              <a:rPr lang="en-US" smtClean="0"/>
              <a:t>1/20/23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6ED2-6EE7-1E4A-B487-CF15DB539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0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8BDD-C7CA-6145-B8AC-C4ABC1048C06}" type="datetimeFigureOut">
              <a:rPr lang="en-US" smtClean="0"/>
              <a:t>1/20/23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6ED2-6EE7-1E4A-B487-CF15DB5399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547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8BDD-C7CA-6145-B8AC-C4ABC1048C06}" type="datetimeFigureOut">
              <a:rPr lang="en-US" smtClean="0"/>
              <a:t>1/20/23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6ED2-6EE7-1E4A-B487-CF15DB539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0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8BDD-C7CA-6145-B8AC-C4ABC1048C06}" type="datetimeFigureOut">
              <a:rPr lang="en-US" smtClean="0"/>
              <a:t>1/20/23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6ED2-6EE7-1E4A-B487-CF15DB539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23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8BDD-C7CA-6145-B8AC-C4ABC1048C06}" type="datetimeFigureOut">
              <a:rPr lang="en-US" smtClean="0"/>
              <a:t>1/20/23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76ED2-6EE7-1E4A-B487-CF15DB539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83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3038BDD-C7CA-6145-B8AC-C4ABC1048C06}" type="datetimeFigureOut">
              <a:rPr lang="en-US" smtClean="0"/>
              <a:t>1/20/23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76ED2-6EE7-1E4A-B487-CF15DB539979}" type="slidenum">
              <a:rPr lang="en-US" smtClean="0"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45956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rout.gcsu.edu/progplan20/" TargetMode="External"/><Relationship Id="rId2" Type="http://schemas.openxmlformats.org/officeDocument/2006/relationships/hyperlink" Target="https://irout.gcsu.edu/cpr20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sg.edu/academic_affairs_handbook/section2/C73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8AD43-CC1D-24B2-51BF-B3693F26FA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Comprehensive Program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0C1D05-B4D7-C90D-3C4C-C43355DFC6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856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A1A52-EAD1-8C1B-E00F-1CF28BDA5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CFF41-8FF5-66BB-E604-9F8ABBC69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b="0" i="0" u="none" strike="noStrike" dirty="0">
                <a:effectLst/>
                <a:latin typeface="Muli"/>
              </a:rPr>
              <a:t>Planning and conduct of academic program reviews is used for the </a:t>
            </a:r>
            <a:r>
              <a:rPr lang="en-US" sz="3200" b="0" i="0" u="sng" strike="noStrike" dirty="0">
                <a:effectLst/>
                <a:latin typeface="Muli"/>
              </a:rPr>
              <a:t>progressive improvement</a:t>
            </a:r>
            <a:r>
              <a:rPr lang="en-US" sz="3200" b="0" i="0" u="none" strike="noStrike" dirty="0">
                <a:effectLst/>
                <a:latin typeface="Muli"/>
              </a:rPr>
              <a:t> and </a:t>
            </a:r>
            <a:r>
              <a:rPr lang="en-US" sz="3200" b="0" i="0" u="sng" strike="noStrike" dirty="0">
                <a:effectLst/>
                <a:latin typeface="Muli"/>
              </a:rPr>
              <a:t>adjustment of programs</a:t>
            </a:r>
            <a:r>
              <a:rPr lang="en-US" sz="3200" b="0" i="0" u="none" strike="noStrike" dirty="0">
                <a:effectLst/>
                <a:latin typeface="Muli"/>
              </a:rPr>
              <a:t> in the context of the institution's strategic directions. Adjustments may include:</a:t>
            </a:r>
          </a:p>
          <a:p>
            <a:pPr lvl="1"/>
            <a:r>
              <a:rPr lang="en-US" sz="2800" b="0" i="0" u="none" strike="noStrike" dirty="0">
                <a:effectLst/>
                <a:latin typeface="Muli"/>
              </a:rPr>
              <a:t> program enhancement</a:t>
            </a:r>
          </a:p>
          <a:p>
            <a:pPr lvl="1"/>
            <a:r>
              <a:rPr lang="en-US" sz="2800" b="0" i="0" u="none" strike="noStrike" dirty="0">
                <a:effectLst/>
                <a:latin typeface="Muli"/>
              </a:rPr>
              <a:t>maintenance at the current level</a:t>
            </a:r>
          </a:p>
          <a:p>
            <a:pPr lvl="1"/>
            <a:r>
              <a:rPr lang="en-US" sz="2800" b="0" i="0" u="none" strike="noStrike" dirty="0">
                <a:effectLst/>
                <a:latin typeface="Muli"/>
              </a:rPr>
              <a:t>reduction in scope</a:t>
            </a:r>
          </a:p>
          <a:p>
            <a:pPr lvl="1"/>
            <a:r>
              <a:rPr lang="en-US" sz="2800" b="0" i="0" u="none" strike="noStrike" dirty="0">
                <a:effectLst/>
                <a:latin typeface="Muli"/>
              </a:rPr>
              <a:t>consolidation or termination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7724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B3DE6-F526-EA9C-5886-F34ECE91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USG Policy 3.6.3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BFAC1-F9F2-1CAB-CC6B-D2DD996BA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0" i="0" u="none" strike="noStrike" dirty="0">
                <a:effectLst/>
                <a:latin typeface="Muli"/>
              </a:rPr>
              <a:t>“…each USG institution shall develop procedures to evaluate the effectiveness of its academic programs to address the </a:t>
            </a:r>
            <a:r>
              <a:rPr lang="en-US" b="1" i="1" strike="noStrike" dirty="0">
                <a:solidFill>
                  <a:srgbClr val="FF0000"/>
                </a:solidFill>
                <a:effectLst/>
                <a:latin typeface="Muli"/>
              </a:rPr>
              <a:t>QUALITY, VIABILITY, and PRODUCTIVITY</a:t>
            </a:r>
            <a:r>
              <a:rPr lang="en-US" b="0" i="0" u="none" strike="noStrike" dirty="0">
                <a:solidFill>
                  <a:srgbClr val="FF0000"/>
                </a:solidFill>
                <a:effectLst/>
                <a:latin typeface="Muli"/>
              </a:rPr>
              <a:t> </a:t>
            </a:r>
            <a:r>
              <a:rPr lang="en-US" b="0" i="0" u="none" strike="noStrike" dirty="0">
                <a:effectLst/>
                <a:latin typeface="Muli"/>
              </a:rPr>
              <a:t>of efforts in teaching and learning, scholarship, and service…”</a:t>
            </a:r>
          </a:p>
          <a:p>
            <a:r>
              <a:rPr lang="en-US" b="0" i="0" u="none" strike="noStrike" dirty="0">
                <a:effectLst/>
                <a:latin typeface="Muli"/>
              </a:rPr>
              <a:t>“Except for programs requiring a formal accreditation review, an institution's cycle of review for all </a:t>
            </a:r>
            <a:r>
              <a:rPr lang="en-US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Muli"/>
              </a:rPr>
              <a:t>undergraduate</a:t>
            </a:r>
            <a:r>
              <a:rPr lang="en-US" b="0" i="0" u="none" strike="noStrike" dirty="0">
                <a:effectLst/>
                <a:latin typeface="Muli"/>
              </a:rPr>
              <a:t> academic programs shall be no longer than seven </a:t>
            </a:r>
            <a:r>
              <a:rPr lang="en-US" b="0" i="0" u="none" strike="noStrike" dirty="0">
                <a:solidFill>
                  <a:schemeClr val="tx2">
                    <a:lumMod val="50000"/>
                  </a:schemeClr>
                </a:solidFill>
                <a:effectLst/>
                <a:latin typeface="Muli"/>
              </a:rPr>
              <a:t>(7) years</a:t>
            </a:r>
            <a:r>
              <a:rPr lang="en-US" b="0" i="0" u="none" strike="noStrike" dirty="0">
                <a:effectLst/>
                <a:latin typeface="Muli"/>
              </a:rPr>
              <a:t>, and for all </a:t>
            </a:r>
            <a:r>
              <a:rPr lang="en-US" b="0" i="0" u="none" strike="noStrike" dirty="0">
                <a:solidFill>
                  <a:srgbClr val="00B0F0"/>
                </a:solidFill>
                <a:effectLst/>
                <a:latin typeface="Muli"/>
              </a:rPr>
              <a:t>graduate</a:t>
            </a:r>
            <a:r>
              <a:rPr lang="en-US" b="0" i="0" u="none" strike="noStrike" dirty="0">
                <a:effectLst/>
                <a:latin typeface="Muli"/>
              </a:rPr>
              <a:t> programs no longer than ten </a:t>
            </a:r>
            <a:r>
              <a:rPr lang="en-US" b="0" i="0" u="none" strike="noStrike" dirty="0">
                <a:solidFill>
                  <a:srgbClr val="00B0F0"/>
                </a:solidFill>
                <a:effectLst/>
                <a:latin typeface="Muli"/>
              </a:rPr>
              <a:t>(10) years</a:t>
            </a:r>
            <a:r>
              <a:rPr lang="en-US" b="0" i="0" u="none" strike="noStrike" dirty="0">
                <a:effectLst/>
                <a:latin typeface="Muli"/>
              </a:rPr>
              <a:t>. </a:t>
            </a:r>
            <a:r>
              <a:rPr lang="en-US" b="0" i="0" u="none" strike="noStrike" dirty="0">
                <a:solidFill>
                  <a:srgbClr val="FFC000"/>
                </a:solidFill>
                <a:effectLst/>
                <a:latin typeface="Muli"/>
              </a:rPr>
              <a:t>Newly approved programs</a:t>
            </a:r>
            <a:r>
              <a:rPr lang="en-US" b="0" i="0" u="none" strike="noStrike" dirty="0">
                <a:effectLst/>
                <a:latin typeface="Muli"/>
              </a:rPr>
              <a:t> should automatically be reviewed </a:t>
            </a:r>
            <a:r>
              <a:rPr lang="en-US" b="0" i="0" u="none" strike="noStrike" dirty="0">
                <a:solidFill>
                  <a:srgbClr val="FFC000"/>
                </a:solidFill>
                <a:effectLst/>
                <a:latin typeface="Muli"/>
              </a:rPr>
              <a:t>seven years</a:t>
            </a:r>
            <a:r>
              <a:rPr lang="en-US" b="0" i="0" u="none" strike="noStrike" dirty="0">
                <a:effectLst/>
                <a:latin typeface="Muli"/>
              </a:rPr>
              <a:t> after launch.</a:t>
            </a:r>
          </a:p>
          <a:p>
            <a:r>
              <a:rPr lang="en-US" b="0" i="0" u="none" strike="noStrike" dirty="0">
                <a:effectLst/>
                <a:latin typeface="Muli"/>
              </a:rPr>
              <a:t>Institutions may align program review cycles with required external accreditation review, so long as no program review cycle at any level exceeds ten (10) years.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911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617F3-70A2-2F1F-37E4-38F39B79E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History of the CPR…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5939D-4096-6A41-0430-757FBF12A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Used to be </a:t>
            </a:r>
            <a:r>
              <a:rPr lang="en-US" dirty="0" err="1"/>
              <a:t>a.k.a</a:t>
            </a:r>
            <a:r>
              <a:rPr lang="en-US" dirty="0"/>
              <a:t> the “Low Enrollment Report” or simply, “The Behemoth” </a:t>
            </a:r>
          </a:p>
          <a:p>
            <a:pPr lvl="1"/>
            <a:r>
              <a:rPr lang="en-US" dirty="0"/>
              <a:t>Took months (semester+) to complete</a:t>
            </a:r>
          </a:p>
          <a:p>
            <a:pPr lvl="1"/>
            <a:r>
              <a:rPr lang="en-US" dirty="0"/>
              <a:t>All hands-on deck</a:t>
            </a:r>
          </a:p>
          <a:p>
            <a:pPr lvl="1"/>
            <a:r>
              <a:rPr lang="en-US" dirty="0"/>
              <a:t>Was reviewed, reviewed, and then reviewed again</a:t>
            </a:r>
          </a:p>
          <a:p>
            <a:pPr lvl="1"/>
            <a:r>
              <a:rPr lang="en-US" dirty="0"/>
              <a:t>Required an external review team</a:t>
            </a:r>
          </a:p>
          <a:p>
            <a:pPr lvl="1"/>
            <a:r>
              <a:rPr lang="en-US" dirty="0"/>
              <a:t>Many ended up being 100+ pages</a:t>
            </a:r>
          </a:p>
          <a:p>
            <a:pPr lvl="1"/>
            <a:r>
              <a:rPr lang="en-US" dirty="0"/>
              <a:t>Data was notoriously wrong “back in the day” making the CPRs even more difficult, frustrating, and arduous to complete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522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BB20B-A4CC-5643-0C38-CA254FFE3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CPR now…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E420E-BF5A-A8B8-5163-331836D93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USG has other mechanisms in place now to determine low enrolled/low producing programs (Chris will explain)</a:t>
            </a:r>
          </a:p>
          <a:p>
            <a:r>
              <a:rPr lang="en-US" dirty="0"/>
              <a:t>CPR is now a review of program quality and sustainability and used for long term goal-setting </a:t>
            </a:r>
          </a:p>
          <a:p>
            <a:r>
              <a:rPr lang="en-US" dirty="0"/>
              <a:t>The template is MUCH easier than it used to be (newly revised in 2022)</a:t>
            </a:r>
          </a:p>
          <a:p>
            <a:r>
              <a:rPr lang="en-US" dirty="0"/>
              <a:t>Data is complete, easy to access, and accurate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247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1A4C-0824-B542-FE19-2218E9E51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Structure of the CPR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624B3-D4E2-B717-A456-21BFA6826D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/>
              <a:t>Contextual Information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/>
              <a:t>Productivity</a:t>
            </a:r>
          </a:p>
          <a:p>
            <a:pPr lvl="1"/>
            <a:r>
              <a:rPr lang="en-US" sz="1400" dirty="0"/>
              <a:t>Strengths</a:t>
            </a:r>
          </a:p>
          <a:p>
            <a:pPr lvl="1"/>
            <a:r>
              <a:rPr lang="en-US" sz="1400" dirty="0"/>
              <a:t>Weaknesses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/>
              <a:t>Viability</a:t>
            </a:r>
          </a:p>
          <a:p>
            <a:pPr lvl="1"/>
            <a:r>
              <a:rPr lang="en-US" sz="1400" dirty="0"/>
              <a:t>Strengths</a:t>
            </a:r>
          </a:p>
          <a:p>
            <a:pPr lvl="1"/>
            <a:r>
              <a:rPr lang="en-US" sz="1400" dirty="0"/>
              <a:t>Weaknesses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/>
              <a:t>Quality</a:t>
            </a:r>
          </a:p>
          <a:p>
            <a:pPr lvl="1"/>
            <a:r>
              <a:rPr lang="en-US" sz="1400" dirty="0"/>
              <a:t>Strengths</a:t>
            </a:r>
          </a:p>
          <a:p>
            <a:pPr lvl="1"/>
            <a:r>
              <a:rPr lang="en-US" sz="1400" dirty="0"/>
              <a:t>Weaknesses</a:t>
            </a:r>
          </a:p>
          <a:p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4FA7C-F96F-A3A0-813C-1E05AC8910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06400" indent="-400050">
              <a:buFont typeface="Wingdings" pitchFamily="2" charset="2"/>
              <a:buChar char="Ø"/>
            </a:pPr>
            <a:r>
              <a:rPr lang="en-US" sz="2000" dirty="0"/>
              <a:t>Opportunities</a:t>
            </a:r>
          </a:p>
          <a:p>
            <a:pPr marL="406400" indent="-400050">
              <a:buFont typeface="Wingdings" pitchFamily="2" charset="2"/>
              <a:buChar char="Ø"/>
            </a:pPr>
            <a:r>
              <a:rPr lang="en-US" sz="2000" dirty="0"/>
              <a:t>Threats</a:t>
            </a:r>
          </a:p>
          <a:p>
            <a:pPr marL="406400" indent="-400050">
              <a:buFont typeface="Wingdings" pitchFamily="2" charset="2"/>
              <a:buChar char="Ø"/>
            </a:pPr>
            <a:r>
              <a:rPr lang="en-US" sz="2000" dirty="0"/>
              <a:t>Five Year 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418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E1E8D-2364-4918-4E5F-751C89B68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Timeline of Completion</a:t>
            </a:r>
          </a:p>
        </p:txBody>
      </p:sp>
      <p:pic>
        <p:nvPicPr>
          <p:cNvPr id="7" name="Content Placeholder 6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0968A847-2D1A-D216-C3C1-B7CC740E42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5649" y="2402245"/>
            <a:ext cx="10230044" cy="2053510"/>
          </a:xfrm>
        </p:spPr>
      </p:pic>
    </p:spTree>
    <p:extLst>
      <p:ext uri="{BB962C8B-B14F-4D97-AF65-F5344CB8AC3E}">
        <p14:creationId xmlns:p14="http://schemas.microsoft.com/office/powerpoint/2010/main" val="3799173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ED9F5-C6B0-5E51-9D3B-AA6C05568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Helpful Websites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7DDBE-DD52-7BC1-7AC4-A58706F90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https://irout.gcsu.edu/cpr20/index.html</a:t>
            </a:r>
            <a:endParaRPr lang="en-US" dirty="0"/>
          </a:p>
          <a:p>
            <a:r>
              <a:rPr lang="en-US" dirty="0">
                <a:hlinkClick r:id="rId3"/>
              </a:rPr>
              <a:t>https://irout.gcsu.edu/progplan20/</a:t>
            </a:r>
            <a:endParaRPr lang="en-US" dirty="0"/>
          </a:p>
          <a:p>
            <a:r>
              <a:rPr lang="en-US" dirty="0">
                <a:hlinkClick r:id="rId4"/>
              </a:rPr>
              <a:t>https://www.usg.edu/academic_affairs_handbook/section2/C737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2334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{3D7D83A9-B7A9-7040-A84F-5A990FE91333}tf16401378</Template>
  <TotalTime>47</TotalTime>
  <Words>386</Words>
  <Application>Microsoft Macintosh PowerPoint</Application>
  <PresentationFormat>Widescreen</PresentationFormat>
  <Paragraphs>45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MS Shell Dlg 2</vt:lpstr>
      <vt:lpstr>Muli</vt:lpstr>
      <vt:lpstr>Wingdings</vt:lpstr>
      <vt:lpstr>Wingdings 3</vt:lpstr>
      <vt:lpstr>Madison</vt:lpstr>
      <vt:lpstr>Comprehensive Program Review</vt:lpstr>
      <vt:lpstr>Why?</vt:lpstr>
      <vt:lpstr>USG Policy 3.6.3</vt:lpstr>
      <vt:lpstr>History of the CPR…</vt:lpstr>
      <vt:lpstr>CPR now…</vt:lpstr>
      <vt:lpstr>Structure of the CPR</vt:lpstr>
      <vt:lpstr>Timeline of Completion</vt:lpstr>
      <vt:lpstr>Helpful Websites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Comprehensive Program Review</dc:title>
  <dc:creator>Cara Smith</dc:creator>
  <cp:lastModifiedBy>Cara Smith</cp:lastModifiedBy>
  <cp:revision>3</cp:revision>
  <dcterms:created xsi:type="dcterms:W3CDTF">2023-01-11T21:29:45Z</dcterms:created>
  <dcterms:modified xsi:type="dcterms:W3CDTF">2023-01-20T20:42:48Z</dcterms:modified>
</cp:coreProperties>
</file>